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"/>
  </p:handoutMasterIdLst>
  <p:sldIdLst>
    <p:sldId id="268" r:id="rId3"/>
    <p:sldId id="270" r:id="rId4"/>
    <p:sldId id="386" r:id="rId6"/>
    <p:sldId id="278" r:id="rId7"/>
    <p:sldId id="387" r:id="rId8"/>
    <p:sldId id="388" r:id="rId9"/>
    <p:sldId id="385" r:id="rId10"/>
    <p:sldId id="389" r:id="rId11"/>
    <p:sldId id="390" r:id="rId12"/>
    <p:sldId id="397" r:id="rId13"/>
    <p:sldId id="391" r:id="rId14"/>
    <p:sldId id="392" r:id="rId15"/>
    <p:sldId id="395" r:id="rId16"/>
    <p:sldId id="384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EB"/>
    <a:srgbClr val="FEDD70"/>
    <a:srgbClr val="E17255"/>
    <a:srgbClr val="FFBA61"/>
    <a:srgbClr val="FFFAF0"/>
    <a:srgbClr val="E1DBC8"/>
    <a:srgbClr val="F9F9F8"/>
    <a:srgbClr val="F7F5EE"/>
    <a:srgbClr val="E1DBC9"/>
    <a:srgbClr val="E2D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48" autoAdjust="0"/>
    <p:restoredTop sz="91439" autoAdjust="0"/>
  </p:normalViewPr>
  <p:slideViewPr>
    <p:cSldViewPr snapToGrid="0">
      <p:cViewPr>
        <p:scale>
          <a:sx n="75" d="100"/>
          <a:sy n="75" d="100"/>
        </p:scale>
        <p:origin x="204" y="5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3384"/>
    </p:cViewPr>
  </p:sorterViewPr>
  <p:notesViewPr>
    <p:cSldViewPr snapToGrid="0">
      <p:cViewPr varScale="1">
        <p:scale>
          <a:sx n="82" d="100"/>
          <a:sy n="82" d="100"/>
        </p:scale>
        <p:origin x="32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5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A523-8E83-49FA-8FBE-6860F3EDB3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38E1C-A8DD-457B-816A-77902DC1FC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First, let me introduce the project background.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First, let me introduce the project background.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The aim of this project is to design a smart soil moisture monitoring system using a Raspberry Pi and a digital soil moisture sensor.</a:t>
            </a:r>
            <a:br>
              <a:rPr lang="en-US" altLang="zh-CN" dirty="0"/>
            </a:br>
            <a:r>
              <a:rPr lang="en-US" altLang="zh-CN" dirty="0"/>
              <a:t>The system reads the real-time soil moisture status and automatically sends email notifications to users at scheduled intervals, helping users monitor their plants efficiently.</a:t>
            </a:r>
            <a:endParaRPr lang="en-US" altLang="zh-CN" dirty="0"/>
          </a:p>
          <a:p>
            <a:r>
              <a:rPr lang="en-US" altLang="zh-CN" dirty="0"/>
              <a:t>I also applied </a:t>
            </a:r>
            <a:r>
              <a:rPr lang="en-US" altLang="zh-CN" b="1" dirty="0"/>
              <a:t>Agile methodology</a:t>
            </a:r>
            <a:r>
              <a:rPr lang="en-US" altLang="zh-CN" dirty="0"/>
              <a:t> and used </a:t>
            </a:r>
            <a:r>
              <a:rPr lang="en-US" altLang="zh-CN" b="1" dirty="0"/>
              <a:t>GitHub</a:t>
            </a:r>
            <a:r>
              <a:rPr lang="en-US" altLang="zh-CN" dirty="0"/>
              <a:t> for project management and code version control, following an iterative sprint-based development approach.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Pr>
        <a:solidFill>
          <a:srgbClr val="FED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 userDrawn="1"/>
        </p:nvGrpSpPr>
        <p:grpSpPr>
          <a:xfrm>
            <a:off x="163771" y="158783"/>
            <a:ext cx="12028229" cy="6386529"/>
            <a:chOff x="163771" y="158783"/>
            <a:chExt cx="12028229" cy="6386529"/>
          </a:xfrm>
        </p:grpSpPr>
        <p:pic>
          <p:nvPicPr>
            <p:cNvPr id="1151" name="图片 1150" descr="形状, 正方形&#10;&#10;描述已自动生成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278" y="4026928"/>
              <a:ext cx="2466988" cy="2518384"/>
            </a:xfrm>
            <a:prstGeom prst="rect">
              <a:avLst/>
            </a:prstGeom>
          </p:spPr>
        </p:pic>
        <p:pic>
          <p:nvPicPr>
            <p:cNvPr id="13" name="图片 12" descr="形状&#10;&#10;中度可信度描述已自动生成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14" y="158783"/>
              <a:ext cx="3153339" cy="4389671"/>
            </a:xfrm>
            <a:prstGeom prst="rect">
              <a:avLst/>
            </a:prstGeom>
          </p:spPr>
        </p:pic>
        <p:pic>
          <p:nvPicPr>
            <p:cNvPr id="19" name="图片 18" descr="形状, 正方形&#10;&#10;描述已自动生成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52" y="1500391"/>
              <a:ext cx="3108741" cy="40478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3469" y="877648"/>
              <a:ext cx="9645062" cy="5489285"/>
            </a:xfrm>
            <a:prstGeom prst="rect">
              <a:avLst/>
            </a:prstGeom>
          </p:spPr>
        </p:pic>
        <p:pic>
          <p:nvPicPr>
            <p:cNvPr id="17" name="图片 16" descr="形状&#10;&#10;中度可信度描述已自动生成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84" r="79058"/>
            <a:stretch>
              <a:fillRect/>
            </a:stretch>
          </p:blipFill>
          <p:spPr>
            <a:xfrm>
              <a:off x="163771" y="4256485"/>
              <a:ext cx="2106165" cy="2194733"/>
            </a:xfrm>
            <a:prstGeom prst="rect">
              <a:avLst/>
            </a:prstGeom>
          </p:spPr>
        </p:pic>
        <p:pic>
          <p:nvPicPr>
            <p:cNvPr id="1149" name="图片 1148" descr="图片包含 图表&#10;&#10;描述已自动生成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462" y="3507513"/>
              <a:ext cx="2466988" cy="2428838"/>
            </a:xfrm>
            <a:prstGeom prst="rect">
              <a:avLst/>
            </a:prstGeom>
          </p:spPr>
        </p:pic>
        <p:pic>
          <p:nvPicPr>
            <p:cNvPr id="7" name="图片 6" descr="形状&#10;&#10;低可信度描述已自动生成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83"/>
            <a:stretch>
              <a:fillRect/>
            </a:stretch>
          </p:blipFill>
          <p:spPr>
            <a:xfrm>
              <a:off x="9978684" y="663615"/>
              <a:ext cx="2213316" cy="4397723"/>
            </a:xfrm>
            <a:prstGeom prst="rect">
              <a:avLst/>
            </a:prstGeom>
          </p:spPr>
        </p:pic>
        <p:pic>
          <p:nvPicPr>
            <p:cNvPr id="1147" name="图片 1146" descr="形状&#10;&#10;中度可信度描述已自动生成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67"/>
            <a:stretch>
              <a:fillRect/>
            </a:stretch>
          </p:blipFill>
          <p:spPr>
            <a:xfrm>
              <a:off x="9978684" y="3104005"/>
              <a:ext cx="1589845" cy="323585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0400" y="1777968"/>
            <a:ext cx="10858500" cy="14048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zh-CN" altLang="en-US" sz="6600" b="1" dirty="0">
                <a:solidFill>
                  <a:schemeClr val="tx1"/>
                </a:solidFill>
              </a:defRPr>
            </a:lvl1pPr>
          </a:lstStyle>
          <a:p>
            <a:pPr lvl="0" defTabSz="914400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0400" y="3219890"/>
            <a:ext cx="10858500" cy="53585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2000">
                <a:solidFill>
                  <a:schemeClr val="tx1"/>
                </a:solidFill>
              </a:defRPr>
            </a:lvl1pPr>
          </a:lstStyle>
          <a:p>
            <a:pPr marL="228600" lvl="0" indent="-228600" defTabSz="914400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305175" y="4765067"/>
            <a:ext cx="556895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altLang="zh-CN" sz="16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305175" y="5061338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www.islide.cc</a:t>
            </a: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AEBE-086C-4980-A4E1-E89EE17EFFB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4CC43B-9EB6-4465-8B1A-3F7180DAD0DF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cxnSp>
        <p:nvCxnSpPr>
          <p:cNvPr id="10" name="î$ļíďé"/>
          <p:cNvCxnSpPr/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iṡlïďè"/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rgbClr val="FED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63771" y="158783"/>
            <a:ext cx="12028229" cy="6386529"/>
            <a:chOff x="163771" y="158783"/>
            <a:chExt cx="12028229" cy="6386529"/>
          </a:xfrm>
        </p:grpSpPr>
        <p:pic>
          <p:nvPicPr>
            <p:cNvPr id="8" name="图片 7" descr="形状, 正方形&#10;&#10;描述已自动生成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278" y="4026928"/>
              <a:ext cx="2466988" cy="2518384"/>
            </a:xfrm>
            <a:prstGeom prst="rect">
              <a:avLst/>
            </a:prstGeom>
          </p:spPr>
        </p:pic>
        <p:pic>
          <p:nvPicPr>
            <p:cNvPr id="9" name="图片 8" descr="形状&#10;&#10;中度可信度描述已自动生成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14" y="158783"/>
              <a:ext cx="3153339" cy="4389671"/>
            </a:xfrm>
            <a:prstGeom prst="rect">
              <a:avLst/>
            </a:prstGeom>
          </p:spPr>
        </p:pic>
        <p:pic>
          <p:nvPicPr>
            <p:cNvPr id="10" name="图片 9" descr="形状, 正方形&#10;&#10;描述已自动生成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52" y="1500391"/>
              <a:ext cx="3108741" cy="404784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3469" y="877648"/>
              <a:ext cx="9645062" cy="5489285"/>
            </a:xfrm>
            <a:prstGeom prst="rect">
              <a:avLst/>
            </a:prstGeom>
          </p:spPr>
        </p:pic>
        <p:pic>
          <p:nvPicPr>
            <p:cNvPr id="12" name="图片 11" descr="形状&#10;&#10;中度可信度描述已自动生成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84" r="79058"/>
            <a:stretch>
              <a:fillRect/>
            </a:stretch>
          </p:blipFill>
          <p:spPr>
            <a:xfrm>
              <a:off x="163771" y="4256485"/>
              <a:ext cx="2106165" cy="2194733"/>
            </a:xfrm>
            <a:prstGeom prst="rect">
              <a:avLst/>
            </a:prstGeom>
          </p:spPr>
        </p:pic>
        <p:pic>
          <p:nvPicPr>
            <p:cNvPr id="13" name="图片 12" descr="图片包含 图表&#10;&#10;描述已自动生成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462" y="3507513"/>
              <a:ext cx="2466988" cy="2428838"/>
            </a:xfrm>
            <a:prstGeom prst="rect">
              <a:avLst/>
            </a:prstGeom>
          </p:spPr>
        </p:pic>
        <p:pic>
          <p:nvPicPr>
            <p:cNvPr id="14" name="图片 13" descr="形状&#10;&#10;低可信度描述已自动生成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83"/>
            <a:stretch>
              <a:fillRect/>
            </a:stretch>
          </p:blipFill>
          <p:spPr>
            <a:xfrm>
              <a:off x="9978684" y="663615"/>
              <a:ext cx="2213316" cy="4397723"/>
            </a:xfrm>
            <a:prstGeom prst="rect">
              <a:avLst/>
            </a:prstGeom>
          </p:spPr>
        </p:pic>
        <p:pic>
          <p:nvPicPr>
            <p:cNvPr id="15" name="图片 14" descr="形状&#10;&#10;中度可信度描述已自动生成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67"/>
            <a:stretch>
              <a:fillRect/>
            </a:stretch>
          </p:blipFill>
          <p:spPr>
            <a:xfrm>
              <a:off x="9978684" y="3104005"/>
              <a:ext cx="1589845" cy="323585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4068" y="2513178"/>
            <a:ext cx="5731164" cy="1200329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4000">
                <a:solidFill>
                  <a:schemeClr val="tx1"/>
                </a:solidFill>
              </a:defRPr>
            </a:lvl1pPr>
          </a:lstStyle>
          <a:p>
            <a:pPr lvl="0" defTabSz="9144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24068" y="3799773"/>
            <a:ext cx="5731164" cy="369332"/>
          </a:xfrm>
        </p:spPr>
        <p:txBody>
          <a:bodyPr>
            <a:spAutoFit/>
          </a:bodyPr>
          <a:lstStyle>
            <a:lvl1pPr marL="0" indent="0" algn="ctr">
              <a:buNone/>
              <a:defRPr lang="en-US" alt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F10D-3A58-4285-A9DB-D9098A7BED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">
    <p:bg>
      <p:bgPr>
        <a:solidFill>
          <a:srgbClr val="FED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3771" y="158783"/>
            <a:ext cx="12028229" cy="6386529"/>
            <a:chOff x="163771" y="158783"/>
            <a:chExt cx="12028229" cy="6386529"/>
          </a:xfrm>
        </p:grpSpPr>
        <p:pic>
          <p:nvPicPr>
            <p:cNvPr id="3" name="图片 2" descr="形状, 正方形&#10;&#10;描述已自动生成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278" y="4026928"/>
              <a:ext cx="2466988" cy="2518384"/>
            </a:xfrm>
            <a:prstGeom prst="rect">
              <a:avLst/>
            </a:prstGeom>
          </p:spPr>
        </p:pic>
        <p:pic>
          <p:nvPicPr>
            <p:cNvPr id="4" name="图片 3" descr="形状&#10;&#10;中度可信度描述已自动生成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14" y="158783"/>
              <a:ext cx="3153339" cy="4389671"/>
            </a:xfrm>
            <a:prstGeom prst="rect">
              <a:avLst/>
            </a:prstGeom>
          </p:spPr>
        </p:pic>
        <p:pic>
          <p:nvPicPr>
            <p:cNvPr id="5" name="图片 4" descr="形状, 正方形&#10;&#10;描述已自动生成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52" y="1500391"/>
              <a:ext cx="3108741" cy="404784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3469" y="877648"/>
              <a:ext cx="9645062" cy="5489285"/>
            </a:xfrm>
            <a:prstGeom prst="rect">
              <a:avLst/>
            </a:prstGeom>
          </p:spPr>
        </p:pic>
        <p:pic>
          <p:nvPicPr>
            <p:cNvPr id="10" name="图片 9" descr="形状&#10;&#10;中度可信度描述已自动生成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84" r="79058"/>
            <a:stretch>
              <a:fillRect/>
            </a:stretch>
          </p:blipFill>
          <p:spPr>
            <a:xfrm>
              <a:off x="163771" y="4256485"/>
              <a:ext cx="2106165" cy="2194733"/>
            </a:xfrm>
            <a:prstGeom prst="rect">
              <a:avLst/>
            </a:prstGeom>
          </p:spPr>
        </p:pic>
        <p:pic>
          <p:nvPicPr>
            <p:cNvPr id="11" name="图片 10" descr="图片包含 图表&#10;&#10;描述已自动生成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462" y="3507513"/>
              <a:ext cx="2466988" cy="2428838"/>
            </a:xfrm>
            <a:prstGeom prst="rect">
              <a:avLst/>
            </a:prstGeom>
          </p:spPr>
        </p:pic>
        <p:pic>
          <p:nvPicPr>
            <p:cNvPr id="12" name="图片 11" descr="形状&#10;&#10;低可信度描述已自动生成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83"/>
            <a:stretch>
              <a:fillRect/>
            </a:stretch>
          </p:blipFill>
          <p:spPr>
            <a:xfrm>
              <a:off x="9978684" y="663615"/>
              <a:ext cx="2213316" cy="4397723"/>
            </a:xfrm>
            <a:prstGeom prst="rect">
              <a:avLst/>
            </a:prstGeom>
          </p:spPr>
        </p:pic>
        <p:pic>
          <p:nvPicPr>
            <p:cNvPr id="13" name="图片 12" descr="形状&#10;&#10;中度可信度描述已自动生成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67"/>
            <a:stretch>
              <a:fillRect/>
            </a:stretch>
          </p:blipFill>
          <p:spPr>
            <a:xfrm>
              <a:off x="9978684" y="3104005"/>
              <a:ext cx="1589845" cy="3235853"/>
            </a:xfrm>
            <a:prstGeom prst="rect">
              <a:avLst/>
            </a:prstGeom>
          </p:spPr>
        </p:pic>
      </p:grp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403350" y="1778715"/>
            <a:ext cx="9372600" cy="16430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None/>
              <a:defRPr lang="en-US" altLang="zh-CN" sz="5400" b="1" smtClean="0"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400">
              <a:spcBef>
                <a:spcPct val="0"/>
              </a:spcBef>
            </a:pPr>
            <a:r>
              <a:rPr lang="en-US" altLang="zh-CN" dirty="0"/>
              <a:t>Click to edit Master text styles</a:t>
            </a:r>
            <a:endParaRPr lang="en-US" altLang="zh-CN" dirty="0"/>
          </a:p>
        </p:txBody>
      </p:sp>
      <p:sp>
        <p:nvSpPr>
          <p:cNvPr id="8" name="文本占位符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03350" y="4517886"/>
            <a:ext cx="93726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403350" y="4814157"/>
            <a:ext cx="937260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altLang="zh-CN" sz="16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www.islide.cc</a:t>
            </a: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94660" y="422107"/>
            <a:ext cx="11368420" cy="6263728"/>
            <a:chOff x="494660" y="422107"/>
            <a:chExt cx="11368420" cy="6263728"/>
          </a:xfrm>
        </p:grpSpPr>
        <p:sp>
          <p:nvSpPr>
            <p:cNvPr id="9" name="îSḻiďé"/>
            <p:cNvSpPr/>
            <p:nvPr userDrawn="1"/>
          </p:nvSpPr>
          <p:spPr>
            <a:xfrm>
              <a:off x="494660" y="422107"/>
              <a:ext cx="11202680" cy="601378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ffectLst>
              <a:outerShdw dist="635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形状&#10;&#10;低可信度描述已自动生成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83" b="60943"/>
            <a:stretch>
              <a:fillRect/>
            </a:stretch>
          </p:blipFill>
          <p:spPr>
            <a:xfrm>
              <a:off x="10896600" y="5935802"/>
              <a:ext cx="966480" cy="750033"/>
            </a:xfrm>
            <a:prstGeom prst="rect">
              <a:avLst/>
            </a:prstGeom>
          </p:spPr>
        </p:pic>
      </p:grpSp>
      <p:sp>
        <p:nvSpPr>
          <p:cNvPr id="207" name="ïṡ1îďè"/>
          <p:cNvSpPr>
            <a:spLocks noEditPoints="1"/>
          </p:cNvSpPr>
          <p:nvPr userDrawn="1"/>
        </p:nvSpPr>
        <p:spPr bwMode="auto">
          <a:xfrm>
            <a:off x="8023308" y="5894196"/>
            <a:ext cx="8729427" cy="2005"/>
          </a:xfrm>
          <a:custGeom>
            <a:avLst/>
            <a:gdLst>
              <a:gd name="T0" fmla="*/ 4216 w 4217"/>
              <a:gd name="T1" fmla="*/ 0 h 1"/>
              <a:gd name="T2" fmla="*/ 4216 w 4217"/>
              <a:gd name="T3" fmla="*/ 0 h 1"/>
              <a:gd name="T4" fmla="*/ 4216 w 4217"/>
              <a:gd name="T5" fmla="*/ 0 h 1"/>
              <a:gd name="T6" fmla="*/ 4216 w 4217"/>
              <a:gd name="T7" fmla="*/ 0 h 1"/>
              <a:gd name="T8" fmla="*/ 4216 w 4217"/>
              <a:gd name="T9" fmla="*/ 0 h 1"/>
              <a:gd name="T10" fmla="*/ 4216 w 4217"/>
              <a:gd name="T11" fmla="*/ 0 h 1"/>
              <a:gd name="T12" fmla="*/ 4216 w 4217"/>
              <a:gd name="T13" fmla="*/ 0 h 1"/>
              <a:gd name="T14" fmla="*/ 4216 w 4217"/>
              <a:gd name="T15" fmla="*/ 0 h 1"/>
              <a:gd name="T16" fmla="*/ 1 w 4217"/>
              <a:gd name="T17" fmla="*/ 0 h 1"/>
              <a:gd name="T18" fmla="*/ 1 w 4217"/>
              <a:gd name="T19" fmla="*/ 0 h 1"/>
              <a:gd name="T20" fmla="*/ 4215 w 4217"/>
              <a:gd name="T21" fmla="*/ 0 h 1"/>
              <a:gd name="T22" fmla="*/ 1 w 4217"/>
              <a:gd name="T23" fmla="*/ 0 h 1"/>
              <a:gd name="T24" fmla="*/ 1 w 4217"/>
              <a:gd name="T25" fmla="*/ 0 h 1"/>
              <a:gd name="T26" fmla="*/ 4215 w 4217"/>
              <a:gd name="T27" fmla="*/ 0 h 1"/>
              <a:gd name="T28" fmla="*/ 1 w 4217"/>
              <a:gd name="T29" fmla="*/ 0 h 1"/>
              <a:gd name="T30" fmla="*/ 1 w 4217"/>
              <a:gd name="T31" fmla="*/ 0 h 1"/>
              <a:gd name="T32" fmla="*/ 4215 w 4217"/>
              <a:gd name="T33" fmla="*/ 0 h 1"/>
              <a:gd name="T34" fmla="*/ 1 w 4217"/>
              <a:gd name="T35" fmla="*/ 0 h 1"/>
              <a:gd name="T36" fmla="*/ 1 w 4217"/>
              <a:gd name="T37" fmla="*/ 0 h 1"/>
              <a:gd name="T38" fmla="*/ 4215 w 4217"/>
              <a:gd name="T39" fmla="*/ 0 h 1"/>
              <a:gd name="T40" fmla="*/ 1 w 4217"/>
              <a:gd name="T41" fmla="*/ 0 h 1"/>
              <a:gd name="T42" fmla="*/ 1 w 4217"/>
              <a:gd name="T43" fmla="*/ 0 h 1"/>
              <a:gd name="T44" fmla="*/ 4215 w 4217"/>
              <a:gd name="T45" fmla="*/ 0 h 1"/>
              <a:gd name="T46" fmla="*/ 1 w 4217"/>
              <a:gd name="T47" fmla="*/ 0 h 1"/>
              <a:gd name="T48" fmla="*/ 2 w 4217"/>
              <a:gd name="T49" fmla="*/ 0 h 1"/>
              <a:gd name="T50" fmla="*/ 4215 w 4217"/>
              <a:gd name="T51" fmla="*/ 0 h 1"/>
              <a:gd name="T52" fmla="*/ 2 w 4217"/>
              <a:gd name="T53" fmla="*/ 0 h 1"/>
              <a:gd name="T54" fmla="*/ 2 w 4217"/>
              <a:gd name="T55" fmla="*/ 0 h 1"/>
              <a:gd name="T56" fmla="*/ 4214 w 4217"/>
              <a:gd name="T57" fmla="*/ 0 h 1"/>
              <a:gd name="T58" fmla="*/ 2 w 4217"/>
              <a:gd name="T59" fmla="*/ 0 h 1"/>
              <a:gd name="T60" fmla="*/ 2 w 4217"/>
              <a:gd name="T61" fmla="*/ 0 h 1"/>
              <a:gd name="T62" fmla="*/ 4214 w 4217"/>
              <a:gd name="T63" fmla="*/ 0 h 1"/>
              <a:gd name="T64" fmla="*/ 2 w 4217"/>
              <a:gd name="T65" fmla="*/ 0 h 1"/>
              <a:gd name="T66" fmla="*/ 2 w 4217"/>
              <a:gd name="T67" fmla="*/ 0 h 1"/>
              <a:gd name="T68" fmla="*/ 4214 w 4217"/>
              <a:gd name="T69" fmla="*/ 0 h 1"/>
              <a:gd name="T70" fmla="*/ 2 w 4217"/>
              <a:gd name="T71" fmla="*/ 0 h 1"/>
              <a:gd name="T72" fmla="*/ 2 w 4217"/>
              <a:gd name="T73" fmla="*/ 0 h 1"/>
              <a:gd name="T74" fmla="*/ 4214 w 4217"/>
              <a:gd name="T75" fmla="*/ 0 h 1"/>
              <a:gd name="T76" fmla="*/ 2 w 4217"/>
              <a:gd name="T77" fmla="*/ 0 h 1"/>
              <a:gd name="T78" fmla="*/ 2 w 4217"/>
              <a:gd name="T79" fmla="*/ 0 h 1"/>
              <a:gd name="T80" fmla="*/ 4214 w 4217"/>
              <a:gd name="T81" fmla="*/ 0 h 1"/>
              <a:gd name="T82" fmla="*/ 2 w 4217"/>
              <a:gd name="T83" fmla="*/ 0 h 1"/>
              <a:gd name="T84" fmla="*/ 3 w 4217"/>
              <a:gd name="T85" fmla="*/ 0 h 1"/>
              <a:gd name="T86" fmla="*/ 4214 w 4217"/>
              <a:gd name="T87" fmla="*/ 0 h 1"/>
              <a:gd name="T88" fmla="*/ 3 w 4217"/>
              <a:gd name="T89" fmla="*/ 0 h 1"/>
              <a:gd name="T90" fmla="*/ 3 w 4217"/>
              <a:gd name="T91" fmla="*/ 0 h 1"/>
              <a:gd name="T92" fmla="*/ 4214 w 4217"/>
              <a:gd name="T93" fmla="*/ 0 h 1"/>
              <a:gd name="T94" fmla="*/ 3 w 4217"/>
              <a:gd name="T95" fmla="*/ 0 h 1"/>
              <a:gd name="T96" fmla="*/ 4213 w 4217"/>
              <a:gd name="T97" fmla="*/ 0 h 1"/>
              <a:gd name="T98" fmla="*/ 4213 w 4217"/>
              <a:gd name="T9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17" h="1">
                <a:moveTo>
                  <a:pt x="4217" y="1"/>
                </a:moveTo>
                <a:cubicBezTo>
                  <a:pt x="4217" y="1"/>
                  <a:pt x="4217" y="1"/>
                  <a:pt x="4217" y="1"/>
                </a:cubicBezTo>
                <a:cubicBezTo>
                  <a:pt x="4217" y="1"/>
                  <a:pt x="4217" y="1"/>
                  <a:pt x="4217" y="1"/>
                </a:cubicBezTo>
                <a:moveTo>
                  <a:pt x="4216" y="0"/>
                </a:moveTo>
                <a:cubicBezTo>
                  <a:pt x="4216" y="0"/>
                  <a:pt x="4216" y="0"/>
                  <a:pt x="4216" y="0"/>
                </a:cubicBezTo>
                <a:cubicBezTo>
                  <a:pt x="4216" y="0"/>
                  <a:pt x="4216" y="0"/>
                  <a:pt x="4216" y="0"/>
                </a:cubicBezTo>
                <a:moveTo>
                  <a:pt x="4216" y="0"/>
                </a:moveTo>
                <a:cubicBezTo>
                  <a:pt x="4216" y="0"/>
                  <a:pt x="4216" y="0"/>
                  <a:pt x="4216" y="0"/>
                </a:cubicBezTo>
                <a:cubicBezTo>
                  <a:pt x="4216" y="0"/>
                  <a:pt x="4216" y="0"/>
                  <a:pt x="4216" y="0"/>
                </a:cubicBezTo>
                <a:moveTo>
                  <a:pt x="4216" y="0"/>
                </a:moveTo>
                <a:cubicBezTo>
                  <a:pt x="4216" y="0"/>
                  <a:pt x="4216" y="0"/>
                  <a:pt x="4216" y="0"/>
                </a:cubicBezTo>
                <a:cubicBezTo>
                  <a:pt x="4216" y="0"/>
                  <a:pt x="4216" y="0"/>
                  <a:pt x="4216" y="0"/>
                </a:cubicBezTo>
                <a:moveTo>
                  <a:pt x="4216" y="0"/>
                </a:moveTo>
                <a:cubicBezTo>
                  <a:pt x="4216" y="0"/>
                  <a:pt x="4216" y="0"/>
                  <a:pt x="4216" y="0"/>
                </a:cubicBezTo>
                <a:cubicBezTo>
                  <a:pt x="4216" y="0"/>
                  <a:pt x="4216" y="0"/>
                  <a:pt x="4216" y="0"/>
                </a:cubicBezTo>
                <a:moveTo>
                  <a:pt x="4216" y="0"/>
                </a:moveTo>
                <a:cubicBezTo>
                  <a:pt x="4216" y="0"/>
                  <a:pt x="4216" y="0"/>
                  <a:pt x="4216" y="0"/>
                </a:cubicBezTo>
                <a:cubicBezTo>
                  <a:pt x="4216" y="0"/>
                  <a:pt x="4216" y="0"/>
                  <a:pt x="4216" y="0"/>
                </a:cubicBezTo>
                <a:moveTo>
                  <a:pt x="4216" y="0"/>
                </a:moveTo>
                <a:cubicBezTo>
                  <a:pt x="4216" y="0"/>
                  <a:pt x="4216" y="0"/>
                  <a:pt x="4216" y="0"/>
                </a:cubicBezTo>
                <a:cubicBezTo>
                  <a:pt x="4216" y="0"/>
                  <a:pt x="4216" y="0"/>
                  <a:pt x="4216" y="0"/>
                </a:cubicBezTo>
                <a:moveTo>
                  <a:pt x="4216" y="0"/>
                </a:moveTo>
                <a:cubicBezTo>
                  <a:pt x="4216" y="0"/>
                  <a:pt x="4216" y="0"/>
                  <a:pt x="4216" y="0"/>
                </a:cubicBezTo>
                <a:cubicBezTo>
                  <a:pt x="4216" y="0"/>
                  <a:pt x="4216" y="0"/>
                  <a:pt x="4216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4216" y="0"/>
                </a:moveTo>
                <a:cubicBezTo>
                  <a:pt x="4216" y="0"/>
                  <a:pt x="4216" y="0"/>
                  <a:pt x="4216" y="0"/>
                </a:cubicBezTo>
                <a:cubicBezTo>
                  <a:pt x="4216" y="0"/>
                  <a:pt x="4216" y="0"/>
                  <a:pt x="4216" y="0"/>
                </a:cubicBezTo>
                <a:moveTo>
                  <a:pt x="4216" y="0"/>
                </a:moveTo>
                <a:cubicBezTo>
                  <a:pt x="4216" y="0"/>
                  <a:pt x="4216" y="0"/>
                  <a:pt x="4216" y="0"/>
                </a:cubicBezTo>
                <a:cubicBezTo>
                  <a:pt x="4216" y="0"/>
                  <a:pt x="4216" y="0"/>
                  <a:pt x="4216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6" y="0"/>
                  <a:pt x="4216" y="0"/>
                </a:cubicBezTo>
                <a:cubicBezTo>
                  <a:pt x="4216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2" y="0"/>
                  <a:pt x="2" y="0"/>
                  <a:pt x="2" y="0"/>
                </a:cubicBezTo>
                <a:moveTo>
                  <a:pt x="4215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5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5" y="0"/>
                  <a:pt x="4215" y="0"/>
                  <a:pt x="4215" y="0"/>
                </a:cubicBezTo>
                <a:cubicBezTo>
                  <a:pt x="4215" y="0"/>
                  <a:pt x="4215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3" y="0"/>
                </a:moveTo>
                <a:cubicBezTo>
                  <a:pt x="3" y="0"/>
                  <a:pt x="2" y="0"/>
                  <a:pt x="2" y="0"/>
                </a:cubicBezTo>
                <a:cubicBezTo>
                  <a:pt x="2" y="0"/>
                  <a:pt x="3" y="0"/>
                  <a:pt x="3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moveTo>
                  <a:pt x="4214" y="0"/>
                </a:moveTo>
                <a:cubicBezTo>
                  <a:pt x="4214" y="0"/>
                  <a:pt x="4214" y="0"/>
                  <a:pt x="4214" y="0"/>
                </a:cubicBezTo>
                <a:cubicBezTo>
                  <a:pt x="4214" y="0"/>
                  <a:pt x="4214" y="0"/>
                  <a:pt x="4214" y="0"/>
                </a:cubicBezTo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moveTo>
                  <a:pt x="4213" y="0"/>
                </a:moveTo>
                <a:cubicBezTo>
                  <a:pt x="4213" y="0"/>
                  <a:pt x="4213" y="0"/>
                  <a:pt x="4214" y="0"/>
                </a:cubicBezTo>
                <a:cubicBezTo>
                  <a:pt x="4213" y="0"/>
                  <a:pt x="4213" y="0"/>
                  <a:pt x="4213" y="0"/>
                </a:cubicBezTo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moveTo>
                  <a:pt x="4213" y="0"/>
                </a:moveTo>
                <a:cubicBezTo>
                  <a:pt x="4213" y="0"/>
                  <a:pt x="4213" y="0"/>
                  <a:pt x="4213" y="0"/>
                </a:cubicBezTo>
                <a:cubicBezTo>
                  <a:pt x="4213" y="0"/>
                  <a:pt x="4213" y="0"/>
                  <a:pt x="4213" y="0"/>
                </a:cubicBezTo>
                <a:moveTo>
                  <a:pt x="4213" y="0"/>
                </a:move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213" y="0"/>
                  <a:pt x="4213" y="0"/>
                  <a:pt x="4213" y="0"/>
                </a:cubicBezTo>
                <a:cubicBezTo>
                  <a:pt x="4213" y="0"/>
                  <a:pt x="4213" y="0"/>
                  <a:pt x="4213" y="0"/>
                </a:cubicBezTo>
                <a:cubicBezTo>
                  <a:pt x="4213" y="0"/>
                  <a:pt x="4213" y="0"/>
                  <a:pt x="4213" y="0"/>
                </a:cubicBezTo>
              </a:path>
            </a:pathLst>
          </a:custGeom>
          <a:solidFill>
            <a:srgbClr val="FFF5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4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l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ïṣḻíďê"/>
          <p:cNvSpPr>
            <a:spLocks noGrp="1"/>
          </p:cNvSpPr>
          <p:nvPr>
            <p:ph type="ctrTitle"/>
          </p:nvPr>
        </p:nvSpPr>
        <p:spPr>
          <a:xfrm>
            <a:off x="666750" y="1468511"/>
            <a:ext cx="10858500" cy="1404832"/>
          </a:xfrm>
        </p:spPr>
        <p:txBody>
          <a:bodyPr/>
          <a:lstStyle/>
          <a:p>
            <a:r>
              <a:rPr lang="en-US" altLang="zh-CN">
                <a:sym typeface="+mn-ea"/>
              </a:rPr>
              <a:t>Robot Project 1</a:t>
            </a:r>
            <a:endParaRPr lang="zh-CN" altLang="en-US" dirty="0"/>
          </a:p>
        </p:txBody>
      </p:sp>
      <p:sp>
        <p:nvSpPr>
          <p:cNvPr id="10" name="íšľíḋé"/>
          <p:cNvSpPr>
            <a:spLocks noGrp="1"/>
          </p:cNvSpPr>
          <p:nvPr>
            <p:ph type="subTitle" idx="1"/>
          </p:nvPr>
        </p:nvSpPr>
        <p:spPr>
          <a:xfrm>
            <a:off x="666750" y="3017392"/>
            <a:ext cx="10858500" cy="106636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Using Agile with micro:bit Robot</a:t>
            </a:r>
            <a:endParaRPr lang="en-US" altLang="zh-CN" sz="3200" dirty="0"/>
          </a:p>
          <a:p>
            <a:r>
              <a:rPr lang="en-US" altLang="zh-CN" sz="3200" dirty="0"/>
              <a:t>Face Recognition</a:t>
            </a:r>
            <a:endParaRPr lang="en-US" altLang="zh-CN" sz="3200" dirty="0"/>
          </a:p>
        </p:txBody>
      </p:sp>
      <p:sp>
        <p:nvSpPr>
          <p:cNvPr id="11" name="îŝlídè"/>
          <p:cNvSpPr>
            <a:spLocks noGrp="1"/>
          </p:cNvSpPr>
          <p:nvPr>
            <p:ph type="body" sz="quarter" idx="13"/>
          </p:nvPr>
        </p:nvSpPr>
        <p:spPr>
          <a:xfrm>
            <a:off x="4290060" y="4702202"/>
            <a:ext cx="5568950" cy="296271"/>
          </a:xfrm>
        </p:spPr>
        <p:txBody>
          <a:bodyPr/>
          <a:lstStyle/>
          <a:p>
            <a:pPr algn="l"/>
            <a:r>
              <a:rPr lang="en-US" altLang="zh-CN" sz="2400" dirty="0"/>
              <a:t>Name: </a:t>
            </a:r>
            <a:r>
              <a:rPr lang="en-US" altLang="zh-CN" sz="2400" dirty="0" err="1"/>
              <a:t>Xuanru</a:t>
            </a:r>
            <a:r>
              <a:rPr lang="en-US" altLang="zh-CN" sz="2400" dirty="0"/>
              <a:t> Guo</a:t>
            </a:r>
            <a:endParaRPr lang="en-GB" altLang="zh-CN" sz="2400" dirty="0"/>
          </a:p>
        </p:txBody>
      </p:sp>
      <p:sp>
        <p:nvSpPr>
          <p:cNvPr id="12" name="ïṣ1ídé"/>
          <p:cNvSpPr>
            <a:spLocks noGrp="1"/>
          </p:cNvSpPr>
          <p:nvPr>
            <p:ph type="body" sz="quarter" idx="14"/>
          </p:nvPr>
        </p:nvSpPr>
        <p:spPr>
          <a:xfrm>
            <a:off x="4290060" y="5061585"/>
            <a:ext cx="5466080" cy="85344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400" dirty="0"/>
              <a:t>NUIST Number: 202283890028</a:t>
            </a:r>
            <a:endParaRPr lang="en-US" altLang="zh-CN" sz="2400" dirty="0"/>
          </a:p>
          <a:p>
            <a:pPr algn="l"/>
            <a:r>
              <a:rPr altLang="en-GB" sz="2400" dirty="0"/>
              <a:t>SETU Numser: W20109677</a:t>
            </a:r>
            <a:endParaRPr altLang="en-GB" sz="2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íṩļïḑé"/>
          <p:cNvSpPr txBox="1"/>
          <p:nvPr/>
        </p:nvSpPr>
        <p:spPr>
          <a:xfrm>
            <a:off x="3515446" y="990599"/>
            <a:ext cx="5161107" cy="5317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Connection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 descr="f56057b0b1dbcec72d2766d1fb5764f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6685" y="1983740"/>
            <a:ext cx="3699510" cy="3253740"/>
          </a:xfrm>
          <a:prstGeom prst="rect">
            <a:avLst/>
          </a:prstGeom>
        </p:spPr>
      </p:pic>
      <p:pic>
        <p:nvPicPr>
          <p:cNvPr id="8" name="图片 7" descr="e9daf57e9c2db2f87932cad54a5909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95" y="1983740"/>
            <a:ext cx="4337685" cy="32537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38820" y="2306320"/>
            <a:ext cx="830580" cy="21272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848985" y="3409315"/>
            <a:ext cx="816610" cy="2978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321800" y="2470150"/>
            <a:ext cx="193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four pin cable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5" name="íṡľíďè"/>
          <p:cNvSpPr/>
          <p:nvPr/>
        </p:nvSpPr>
        <p:spPr>
          <a:xfrm>
            <a:off x="1406525" y="1885949"/>
            <a:ext cx="4327524" cy="3838575"/>
          </a:xfrm>
          <a:prstGeom prst="roundRect">
            <a:avLst>
              <a:gd name="adj" fmla="val 8000"/>
            </a:avLst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6" name="is1îdê"/>
          <p:cNvSpPr/>
          <p:nvPr/>
        </p:nvSpPr>
        <p:spPr>
          <a:xfrm>
            <a:off x="1480348" y="2098038"/>
            <a:ext cx="4181147" cy="3415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project’s software is composed of three main exercise scripts.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exercise is completed using Python script.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second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exercise uses MakeCode website and Mu Editor to finish coding.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final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optimizes data secure on the basis of exercise 2.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íṩļïḑé"/>
          <p:cNvSpPr txBox="1"/>
          <p:nvPr/>
        </p:nvSpPr>
        <p:spPr>
          <a:xfrm>
            <a:off x="3515446" y="990599"/>
            <a:ext cx="5161107" cy="5317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Code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0" y="2066290"/>
            <a:ext cx="4268470" cy="3420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íṩļïḑé"/>
          <p:cNvSpPr txBox="1"/>
          <p:nvPr/>
        </p:nvSpPr>
        <p:spPr>
          <a:xfrm>
            <a:off x="3269615" y="990600"/>
            <a:ext cx="5991225" cy="5575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the Script - Display Images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a7e9bd6b37f30b0f681e05680ed8e9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7590" y="2566670"/>
            <a:ext cx="3061335" cy="2296160"/>
          </a:xfrm>
          <a:prstGeom prst="rect">
            <a:avLst/>
          </a:prstGeom>
        </p:spPr>
      </p:pic>
      <p:pic>
        <p:nvPicPr>
          <p:cNvPr id="4" name="图片 3" descr="085e74ebf778c4e828fa31bcdf8c29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770" y="2566670"/>
            <a:ext cx="3074670" cy="2306320"/>
          </a:xfrm>
          <a:prstGeom prst="rect">
            <a:avLst/>
          </a:prstGeom>
        </p:spPr>
      </p:pic>
      <p:pic>
        <p:nvPicPr>
          <p:cNvPr id="5" name="图片 4" descr="7833d964d0829444a811ddf624793d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85" y="2566670"/>
            <a:ext cx="3073400" cy="230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íṩļïḑé"/>
          <p:cNvSpPr txBox="1"/>
          <p:nvPr/>
        </p:nvSpPr>
        <p:spPr>
          <a:xfrm>
            <a:off x="2997200" y="990600"/>
            <a:ext cx="6405880" cy="54419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the Script - Recognize Faces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 descr="3d5141c572b69eceaa9c319c9bde5f9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430" y="2153920"/>
            <a:ext cx="4263390" cy="3197225"/>
          </a:xfrm>
          <a:prstGeom prst="rect">
            <a:avLst/>
          </a:prstGeom>
        </p:spPr>
      </p:pic>
      <p:pic>
        <p:nvPicPr>
          <p:cNvPr id="7" name="图片 6" descr="83706a7537881c3ec692c7c3ef641af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153920"/>
            <a:ext cx="4307205" cy="3230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ṡľî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ŝľídé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Thanks for Your Listening</a:t>
            </a:r>
            <a:endParaRPr lang="en-GB" altLang="zh-C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ļ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ṩḻiḍe"/>
          <p:cNvSpPr>
            <a:spLocks noGrp="1"/>
          </p:cNvSpPr>
          <p:nvPr>
            <p:ph type="title"/>
          </p:nvPr>
        </p:nvSpPr>
        <p:spPr>
          <a:xfrm>
            <a:off x="2389548" y="1559131"/>
            <a:ext cx="7412904" cy="1754326"/>
          </a:xfrm>
        </p:spPr>
        <p:txBody>
          <a:bodyPr/>
          <a:lstStyle/>
          <a:p>
            <a:r>
              <a:rPr lang="en-US" altLang="zh-CN" sz="6000" dirty="0"/>
              <a:t>Part 1 Introduction</a:t>
            </a:r>
            <a:endParaRPr lang="zh-CN" altLang="en-US" sz="6000" dirty="0"/>
          </a:p>
        </p:txBody>
      </p:sp>
      <p:sp>
        <p:nvSpPr>
          <p:cNvPr id="5" name="íṩļïḑé"/>
          <p:cNvSpPr>
            <a:spLocks noGrp="1"/>
          </p:cNvSpPr>
          <p:nvPr>
            <p:ph type="body" idx="1"/>
          </p:nvPr>
        </p:nvSpPr>
        <p:spPr>
          <a:xfrm>
            <a:off x="3230418" y="3675948"/>
            <a:ext cx="5731164" cy="978729"/>
          </a:xfrm>
        </p:spPr>
        <p:txBody>
          <a:bodyPr/>
          <a:lstStyle/>
          <a:p>
            <a:r>
              <a:rPr lang="en-US" altLang="zh-CN" sz="3200" b="0" dirty="0"/>
              <a:t>Project Introduction / Objective / Agile / </a:t>
            </a:r>
            <a:r>
              <a:rPr lang="en-US" altLang="zh-CN" sz="3200" b="0" dirty="0" err="1"/>
              <a:t>Github</a:t>
            </a:r>
            <a:endParaRPr lang="zh-CN" altLang="en-US" sz="3200" b="0" dirty="0"/>
          </a:p>
        </p:txBody>
      </p:sp>
      <p:sp>
        <p:nvSpPr>
          <p:cNvPr id="2" name="îṩľîďê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5" name="íṡľíďè"/>
          <p:cNvSpPr/>
          <p:nvPr/>
        </p:nvSpPr>
        <p:spPr>
          <a:xfrm>
            <a:off x="1406525" y="1221740"/>
            <a:ext cx="9378950" cy="4648835"/>
          </a:xfrm>
          <a:prstGeom prst="roundRect">
            <a:avLst>
              <a:gd name="adj" fmla="val 8000"/>
            </a:avLst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11" name="íṩļïḑé"/>
          <p:cNvSpPr txBox="1"/>
          <p:nvPr/>
        </p:nvSpPr>
        <p:spPr>
          <a:xfrm>
            <a:off x="3515446" y="990599"/>
            <a:ext cx="5161107" cy="5317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Objective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is1îdê"/>
          <p:cNvSpPr/>
          <p:nvPr/>
        </p:nvSpPr>
        <p:spPr>
          <a:xfrm>
            <a:off x="1987220" y="1624122"/>
            <a:ext cx="8217558" cy="378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This project aims to develop a Micro:bit-based robot capable of face recognition.</a:t>
            </a:r>
            <a:endParaRPr kumimoji="1"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There are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three core functions - all implemented using Python within an Agile development framework:</a:t>
            </a:r>
            <a:endParaRPr kumimoji="1"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lvl="1" indent="0">
              <a:lnSpc>
                <a:spcPct val="150000"/>
              </a:lnSpc>
              <a:buNone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• Display numbers on an LED matrix;</a:t>
            </a:r>
            <a:endParaRPr kumimoji="1"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lvl="1" indent="0">
              <a:lnSpc>
                <a:spcPct val="150000"/>
              </a:lnSpc>
              <a:buNone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• Recognize and matching faces to specific numbers;</a:t>
            </a:r>
            <a:endParaRPr kumimoji="1"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lvl="1" indent="0">
              <a:lnSpc>
                <a:spcPct val="150000"/>
              </a:lnSpc>
              <a:buNone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• Secure facial data through hashing.</a:t>
            </a:r>
            <a:endParaRPr kumimoji="1"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Apply </a:t>
            </a:r>
            <a:r>
              <a:rPr kumimoji="1"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Github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to manage the development process and code efficiently</a:t>
            </a:r>
            <a:endParaRPr kumimoji="1"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grpSp>
        <p:nvGrpSpPr>
          <p:cNvPr id="4" name="íṧ1îďè"/>
          <p:cNvGrpSpPr/>
          <p:nvPr/>
        </p:nvGrpSpPr>
        <p:grpSpPr>
          <a:xfrm>
            <a:off x="1406525" y="1221937"/>
            <a:ext cx="9378950" cy="4502588"/>
            <a:chOff x="660400" y="2879969"/>
            <a:chExt cx="4254500" cy="5656656"/>
          </a:xfrm>
        </p:grpSpPr>
        <p:sp>
          <p:nvSpPr>
            <p:cNvPr id="5" name="íṡľíďè"/>
            <p:cNvSpPr/>
            <p:nvPr/>
          </p:nvSpPr>
          <p:spPr>
            <a:xfrm>
              <a:off x="660400" y="2879969"/>
              <a:ext cx="4254500" cy="5656656"/>
            </a:xfrm>
            <a:prstGeom prst="roundRect">
              <a:avLst>
                <a:gd name="adj" fmla="val 8000"/>
              </a:avLst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en-US" altLang="zh-CN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is1îdê"/>
            <p:cNvSpPr/>
            <p:nvPr/>
          </p:nvSpPr>
          <p:spPr>
            <a:xfrm>
              <a:off x="923816" y="3547982"/>
              <a:ext cx="3727667" cy="4174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  <a:defRPr/>
              </a:pP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In this project, I designed and implemented a face recognition system based on a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Micro:bit V2​​ and ​​K210 vision module​.</a:t>
              </a:r>
              <a:endPara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  <a:defRPr/>
              </a:pP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 developed the ​​face recognition system​​ that matches faces to unique IDs and implemented ​​hashing​​ to securely store biometric data.</a:t>
              </a:r>
              <a:endPara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  <a:defRPr/>
              </a:pP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 optimized performance to prevent ​​K210 memory overflow.</a:t>
              </a:r>
              <a:endPara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  <a:defRPr/>
              </a:pP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All code was version-controlled through GitHub, and I documented the full development process, from planning to testing.</a:t>
              </a:r>
              <a:endPara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1" name="íṩļïḑé"/>
          <p:cNvSpPr txBox="1"/>
          <p:nvPr/>
        </p:nvSpPr>
        <p:spPr>
          <a:xfrm>
            <a:off x="3515446" y="990599"/>
            <a:ext cx="5161107" cy="5317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Introduction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5" name="íṡľíďè"/>
          <p:cNvSpPr/>
          <p:nvPr/>
        </p:nvSpPr>
        <p:spPr>
          <a:xfrm>
            <a:off x="1406525" y="1885949"/>
            <a:ext cx="4327524" cy="3838575"/>
          </a:xfrm>
          <a:prstGeom prst="roundRect">
            <a:avLst>
              <a:gd name="adj" fmla="val 8000"/>
            </a:avLst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6" name="is1îdê"/>
          <p:cNvSpPr/>
          <p:nvPr/>
        </p:nvSpPr>
        <p:spPr>
          <a:xfrm>
            <a:off x="1406525" y="2122170"/>
            <a:ext cx="4327525" cy="290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 Burndown Chart illustrated the task and time tracking for the 7-day sprint used in Face Recognition System.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It divided development into two sprints.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1 established Agile foundation.</a:t>
            </a:r>
            <a:endParaRPr kumimoji="1" lang="en-US" altLang="zh-C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2 executed technical work.</a:t>
            </a:r>
            <a:endParaRPr kumimoji="1" lang="en-US" altLang="zh-C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Burn-down tables </a:t>
            </a:r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charts documented task completion rates.</a:t>
            </a:r>
            <a:endParaRPr kumimoji="1" lang="en-US" altLang="zh-C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íṩļïḑé"/>
          <p:cNvSpPr txBox="1"/>
          <p:nvPr/>
        </p:nvSpPr>
        <p:spPr>
          <a:xfrm>
            <a:off x="3515446" y="990599"/>
            <a:ext cx="5161107" cy="5317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Agile process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3ad13d72bee7e4aaddb01d3c058834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6465" y="2469515"/>
            <a:ext cx="5385435" cy="24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5" name="íṡľíďè"/>
          <p:cNvSpPr/>
          <p:nvPr/>
        </p:nvSpPr>
        <p:spPr>
          <a:xfrm>
            <a:off x="1406525" y="1885949"/>
            <a:ext cx="4327524" cy="3838575"/>
          </a:xfrm>
          <a:prstGeom prst="roundRect">
            <a:avLst>
              <a:gd name="adj" fmla="val 8000"/>
            </a:avLst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6" name="is1îdê"/>
          <p:cNvSpPr/>
          <p:nvPr/>
        </p:nvSpPr>
        <p:spPr>
          <a:xfrm>
            <a:off x="1595437" y="2119196"/>
            <a:ext cx="3949700" cy="2999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 repository 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ProjectRobot1_2025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was created for managing the project.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repository includes three main documents, each reflecting different stages of the system’s evolution</a:t>
            </a:r>
            <a:endParaRPr kumimoji="1"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README.md file provides a well-documented project description.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íṩļïḑé"/>
          <p:cNvSpPr txBox="1"/>
          <p:nvPr/>
        </p:nvSpPr>
        <p:spPr>
          <a:xfrm>
            <a:off x="3515446" y="990599"/>
            <a:ext cx="5161107" cy="5317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9a393e7616e1a866faa95eb119f20b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7145" y="2002790"/>
            <a:ext cx="4832985" cy="3605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ļ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ṩḻiḍe"/>
          <p:cNvSpPr>
            <a:spLocks noGrp="1"/>
          </p:cNvSpPr>
          <p:nvPr>
            <p:ph type="title"/>
          </p:nvPr>
        </p:nvSpPr>
        <p:spPr>
          <a:xfrm>
            <a:off x="2240684" y="1529978"/>
            <a:ext cx="7710632" cy="1754326"/>
          </a:xfrm>
        </p:spPr>
        <p:txBody>
          <a:bodyPr/>
          <a:lstStyle/>
          <a:p>
            <a:r>
              <a:rPr lang="en-US" altLang="zh-CN" sz="6000" dirty="0"/>
              <a:t>Part 2 Project Demo</a:t>
            </a:r>
            <a:endParaRPr lang="zh-CN" altLang="en-US" sz="6000" dirty="0"/>
          </a:p>
        </p:txBody>
      </p:sp>
      <p:sp>
        <p:nvSpPr>
          <p:cNvPr id="5" name="íṩļïḑé"/>
          <p:cNvSpPr>
            <a:spLocks noGrp="1"/>
          </p:cNvSpPr>
          <p:nvPr>
            <p:ph type="body" idx="1"/>
          </p:nvPr>
        </p:nvSpPr>
        <p:spPr>
          <a:xfrm>
            <a:off x="3224068" y="3799773"/>
            <a:ext cx="5731164" cy="977265"/>
          </a:xfrm>
        </p:spPr>
        <p:txBody>
          <a:bodyPr/>
          <a:lstStyle/>
          <a:p>
            <a:r>
              <a:rPr lang="en-US" altLang="zh-CN" sz="3200" b="0" dirty="0"/>
              <a:t>Hardware Components / Connection / Code / Run</a:t>
            </a:r>
            <a:endParaRPr lang="zh-CN" altLang="en-US" sz="3200" b="0" dirty="0"/>
          </a:p>
        </p:txBody>
      </p:sp>
      <p:sp>
        <p:nvSpPr>
          <p:cNvPr id="2" name="îṩľîďê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5" name="íṡľíďè"/>
          <p:cNvSpPr/>
          <p:nvPr/>
        </p:nvSpPr>
        <p:spPr>
          <a:xfrm>
            <a:off x="1406525" y="2085340"/>
            <a:ext cx="4327525" cy="3276600"/>
          </a:xfrm>
          <a:prstGeom prst="roundRect">
            <a:avLst>
              <a:gd name="adj" fmla="val 8000"/>
            </a:avLst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6" name="is1îdê"/>
          <p:cNvSpPr/>
          <p:nvPr/>
        </p:nvSpPr>
        <p:spPr>
          <a:xfrm>
            <a:off x="1987222" y="1968004"/>
            <a:ext cx="3108653" cy="271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30000"/>
              </a:lnSpc>
            </a:pPr>
            <a:endParaRPr kumimoji="1"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11" name="íṩļïḑé"/>
          <p:cNvSpPr txBox="1"/>
          <p:nvPr/>
        </p:nvSpPr>
        <p:spPr>
          <a:xfrm>
            <a:off x="3515446" y="990599"/>
            <a:ext cx="5161107" cy="5317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Components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39595" y="2865755"/>
            <a:ext cx="369443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Micro:bit V2</a:t>
            </a:r>
            <a:endParaRPr kumimoji="0" lang="en-US" altLang="zh-CN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served as the central control unit</a:t>
            </a:r>
            <a:endParaRPr kumimoji="0" lang="en-US" altLang="zh-CN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endParaRPr kumimoji="0" lang="en-US" altLang="zh-CN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K210 Visual Module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served as the AI processing core </a:t>
            </a:r>
            <a:endParaRPr kumimoji="0" lang="en-US" altLang="zh-CN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9c9f1c7c96d5d6ec5247ecb9748cdc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295" y="2084705"/>
            <a:ext cx="4255135" cy="3192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ï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Sḷiḋ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íṩļïḑé"/>
          <p:cNvSpPr txBox="1"/>
          <p:nvPr/>
        </p:nvSpPr>
        <p:spPr>
          <a:xfrm>
            <a:off x="3515446" y="990599"/>
            <a:ext cx="5161107" cy="5317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Connection</a:t>
            </a:r>
            <a:endParaRPr lang="zh-CN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344afeb5c673daf05558619f30c040b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705" y="2172970"/>
            <a:ext cx="4280535" cy="3210560"/>
          </a:xfrm>
          <a:prstGeom prst="rect">
            <a:avLst/>
          </a:prstGeom>
        </p:spPr>
      </p:pic>
      <p:pic>
        <p:nvPicPr>
          <p:cNvPr id="4" name="图片 3" descr="25f7f5b6b86fef24e38baa80ce940be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85" y="2123440"/>
            <a:ext cx="4345940" cy="32600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06040" y="2112010"/>
            <a:ext cx="110236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207885" y="2939415"/>
            <a:ext cx="1468120" cy="10242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33625" y="1743710"/>
            <a:ext cx="193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Universal wheel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2550" y="2939415"/>
            <a:ext cx="61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tire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3445" y="5015230"/>
            <a:ext cx="193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Lithium battery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70375" y="2341880"/>
            <a:ext cx="193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Car chassis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07885" y="2353310"/>
            <a:ext cx="193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Micro:bit V2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35135" y="4231005"/>
            <a:ext cx="1936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K210 visual module bracket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582150" y="2451100"/>
            <a:ext cx="1936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K210 visual module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THEME" val="https://www.islide.cc;"/>
</p:tagLst>
</file>

<file path=ppt/tags/tag2.xml><?xml version="1.0" encoding="utf-8"?>
<p:tagLst xmlns:p="http://schemas.openxmlformats.org/presentationml/2006/main">
  <p:tag name="ISLIDE.THEME" val="https://www.islide.cc;"/>
</p:tagLst>
</file>

<file path=ppt/tags/tag3.xml><?xml version="1.0" encoding="utf-8"?>
<p:tagLst xmlns:p="http://schemas.openxmlformats.org/presentationml/2006/main">
  <p:tag name="ISLIDE.THEME" val="https://www.islide.cc;"/>
</p:tagLst>
</file>

<file path=ppt/tags/tag4.xml><?xml version="1.0" encoding="utf-8"?>
<p:tagLst xmlns:p="http://schemas.openxmlformats.org/presentationml/2006/main">
  <p:tag name="ISLIDE.THEME" val="https://www.islide.cc;"/>
</p:tagLst>
</file>

<file path=ppt/tags/tag5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498c268-dbf6-4eaa-b80f-fc87df77ccb4"/>
</p:tagLst>
</file>

<file path=ppt/theme/theme1.xml><?xml version="1.0" encoding="utf-8"?>
<a:theme xmlns:a="http://schemas.openxmlformats.org/drawingml/2006/main" name="Designed by iSlide">
  <a:themeElements>
    <a:clrScheme name="小学模板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69AAFA"/>
      </a:accent1>
      <a:accent2>
        <a:srgbClr val="FF8A49"/>
      </a:accent2>
      <a:accent3>
        <a:srgbClr val="F4CB43"/>
      </a:accent3>
      <a:accent4>
        <a:srgbClr val="FFE853"/>
      </a:accent4>
      <a:accent5>
        <a:srgbClr val="FFA1B7"/>
      </a:accent5>
      <a:accent6>
        <a:srgbClr val="FFF8EB"/>
      </a:accent6>
      <a:hlink>
        <a:srgbClr val="D95A3D"/>
      </a:hlink>
      <a:folHlink>
        <a:srgbClr val="979797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小学模板">
    <a:dk1>
      <a:srgbClr val="2F2F2F"/>
    </a:dk1>
    <a:lt1>
      <a:srgbClr val="FFFFFF"/>
    </a:lt1>
    <a:dk2>
      <a:srgbClr val="778495"/>
    </a:dk2>
    <a:lt2>
      <a:srgbClr val="F0F0F0"/>
    </a:lt2>
    <a:accent1>
      <a:srgbClr val="69AAFA"/>
    </a:accent1>
    <a:accent2>
      <a:srgbClr val="FF8A49"/>
    </a:accent2>
    <a:accent3>
      <a:srgbClr val="F4CB43"/>
    </a:accent3>
    <a:accent4>
      <a:srgbClr val="FFE853"/>
    </a:accent4>
    <a:accent5>
      <a:srgbClr val="FFA1B7"/>
    </a:accent5>
    <a:accent6>
      <a:srgbClr val="FFF8EB"/>
    </a:accent6>
    <a:hlink>
      <a:srgbClr val="D95A3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小学模板">
    <a:dk1>
      <a:srgbClr val="2F2F2F"/>
    </a:dk1>
    <a:lt1>
      <a:srgbClr val="FFFFFF"/>
    </a:lt1>
    <a:dk2>
      <a:srgbClr val="778495"/>
    </a:dk2>
    <a:lt2>
      <a:srgbClr val="F0F0F0"/>
    </a:lt2>
    <a:accent1>
      <a:srgbClr val="69AAFA"/>
    </a:accent1>
    <a:accent2>
      <a:srgbClr val="FF8A49"/>
    </a:accent2>
    <a:accent3>
      <a:srgbClr val="F4CB43"/>
    </a:accent3>
    <a:accent4>
      <a:srgbClr val="FFE853"/>
    </a:accent4>
    <a:accent5>
      <a:srgbClr val="FFA1B7"/>
    </a:accent5>
    <a:accent6>
      <a:srgbClr val="FFF8EB"/>
    </a:accent6>
    <a:hlink>
      <a:srgbClr val="D95A3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小学模板">
    <a:dk1>
      <a:srgbClr val="2F2F2F"/>
    </a:dk1>
    <a:lt1>
      <a:srgbClr val="FFFFFF"/>
    </a:lt1>
    <a:dk2>
      <a:srgbClr val="778495"/>
    </a:dk2>
    <a:lt2>
      <a:srgbClr val="F0F0F0"/>
    </a:lt2>
    <a:accent1>
      <a:srgbClr val="69AAFA"/>
    </a:accent1>
    <a:accent2>
      <a:srgbClr val="FF8A49"/>
    </a:accent2>
    <a:accent3>
      <a:srgbClr val="F4CB43"/>
    </a:accent3>
    <a:accent4>
      <a:srgbClr val="FFE853"/>
    </a:accent4>
    <a:accent5>
      <a:srgbClr val="FFA1B7"/>
    </a:accent5>
    <a:accent6>
      <a:srgbClr val="FFF8EB"/>
    </a:accent6>
    <a:hlink>
      <a:srgbClr val="D95A3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小学模板">
    <a:dk1>
      <a:srgbClr val="2F2F2F"/>
    </a:dk1>
    <a:lt1>
      <a:srgbClr val="FFFFFF"/>
    </a:lt1>
    <a:dk2>
      <a:srgbClr val="778495"/>
    </a:dk2>
    <a:lt2>
      <a:srgbClr val="F0F0F0"/>
    </a:lt2>
    <a:accent1>
      <a:srgbClr val="69AAFA"/>
    </a:accent1>
    <a:accent2>
      <a:srgbClr val="FF8A49"/>
    </a:accent2>
    <a:accent3>
      <a:srgbClr val="F4CB43"/>
    </a:accent3>
    <a:accent4>
      <a:srgbClr val="FFE853"/>
    </a:accent4>
    <a:accent5>
      <a:srgbClr val="FFA1B7"/>
    </a:accent5>
    <a:accent6>
      <a:srgbClr val="FFF8EB"/>
    </a:accent6>
    <a:hlink>
      <a:srgbClr val="D95A3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2278</Words>
  <Application>WPS 演示</Application>
  <PresentationFormat>宽屏</PresentationFormat>
  <Paragraphs>113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Times New Roman</vt:lpstr>
      <vt:lpstr>微软雅黑</vt:lpstr>
      <vt:lpstr>Arial Unicode MS</vt:lpstr>
      <vt:lpstr>等线</vt:lpstr>
      <vt:lpstr>Designed by iSlide</vt:lpstr>
      <vt:lpstr>Project #2</vt:lpstr>
      <vt:lpstr>Part 1 Introduction</vt:lpstr>
      <vt:lpstr>PowerPoint 演示文稿</vt:lpstr>
      <vt:lpstr>PowerPoint 演示文稿</vt:lpstr>
      <vt:lpstr>PowerPoint 演示文稿</vt:lpstr>
      <vt:lpstr>PowerPoint 演示文稿</vt:lpstr>
      <vt:lpstr>Part 2 Project Demo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欢迎您的到来——小学新生入学家长会PPT模板</dc:title>
  <dc:creator>iSlide</dc:creator>
  <cp:keywords>51PPT模板网（www.51pptmoban.com）</cp:keywords>
  <dc:description>51PPT模板网，幻灯片演示模板及素材免费下载！
51PPT模板网 唯一访问网址：www.51pptmoban.com</dc:description>
  <cp:lastModifiedBy>蝈~蝈~~~</cp:lastModifiedBy>
  <cp:revision>57</cp:revision>
  <cp:lastPrinted>2022-12-19T16:00:00Z</cp:lastPrinted>
  <dcterms:created xsi:type="dcterms:W3CDTF">2022-12-19T16:00:00Z</dcterms:created>
  <dcterms:modified xsi:type="dcterms:W3CDTF">2025-06-29T08:42:07Z</dcterms:modified>
  <cp:version>51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1498c268-dbf6-4eaa-b80f-fc87df77ccb4</vt:lpwstr>
  </property>
  <property fmtid="{D5CDD505-2E9C-101B-9397-08002B2CF9AE}" pid="3" name="ICV">
    <vt:lpwstr>CBCCBB27430A47C2A0AFD2EC0C43249C_12</vt:lpwstr>
  </property>
  <property fmtid="{D5CDD505-2E9C-101B-9397-08002B2CF9AE}" pid="4" name="KSOProductBuildVer">
    <vt:lpwstr>2052-12.1.0.21541</vt:lpwstr>
  </property>
</Properties>
</file>